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73" r:id="rId4"/>
    <p:sldId id="286" r:id="rId5"/>
    <p:sldId id="257" r:id="rId6"/>
    <p:sldId id="283" r:id="rId7"/>
    <p:sldId id="287" r:id="rId8"/>
    <p:sldId id="275" r:id="rId9"/>
    <p:sldId id="258" r:id="rId10"/>
    <p:sldId id="279" r:id="rId11"/>
    <p:sldId id="259" r:id="rId12"/>
    <p:sldId id="276" r:id="rId13"/>
    <p:sldId id="277" r:id="rId14"/>
    <p:sldId id="260" r:id="rId15"/>
    <p:sldId id="261" r:id="rId16"/>
    <p:sldId id="262" r:id="rId17"/>
    <p:sldId id="263" r:id="rId18"/>
    <p:sldId id="264" r:id="rId19"/>
    <p:sldId id="278" r:id="rId20"/>
    <p:sldId id="265" r:id="rId21"/>
    <p:sldId id="266" r:id="rId22"/>
    <p:sldId id="267" r:id="rId23"/>
    <p:sldId id="268" r:id="rId24"/>
    <p:sldId id="269" r:id="rId25"/>
    <p:sldId id="270" r:id="rId26"/>
    <p:sldId id="280" r:id="rId27"/>
    <p:sldId id="271" r:id="rId28"/>
    <p:sldId id="281" r:id="rId29"/>
    <p:sldId id="272" r:id="rId30"/>
    <p:sldId id="28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25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29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9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1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BB504A4-3408-424E-8463-8A71D899A57D}" type="datetimeFigureOut">
              <a:rPr lang="en-US" smtClean="0"/>
              <a:pPr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1AB471-8EB4-46D7-B159-88A9CA4281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91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4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4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9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43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1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504A4-3408-424E-8463-8A71D899A57D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AB471-8EB4-46D7-B159-88A9CA4281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6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9837" y="1079833"/>
            <a:ext cx="10012326" cy="1674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Striatum Organizes 3D Behavior via Moment-to-Moment Action Selection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12940"/>
            <a:ext cx="9144000" cy="210764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Markowitz et al., 2018,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</a:p>
          <a:p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(Sandeep R. 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Datta</a:t>
            </a:r>
            <a:r>
              <a:rPr lang="en-US" i="1" smtClean="0">
                <a:latin typeface="Arial" panose="020B0604020202020204" pitchFamily="34" charset="0"/>
                <a:cs typeface="Arial" panose="020B0604020202020204" pitchFamily="34" charset="0"/>
              </a:rPr>
              <a:t> lab)</a:t>
            </a:r>
            <a:endParaRPr lang="en-US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Sur lab Journal Club, Jul 5, 2018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44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427038"/>
            <a:ext cx="10515600" cy="866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 smtClean="0"/>
              <a:t>Methods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608045" y="1560741"/>
            <a:ext cx="1097591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 startAt="2"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direct-indirect </a:t>
            </a:r>
            <a:r>
              <a:rPr lang="en-US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neuron activity: GRIN lens</a:t>
            </a:r>
            <a:endParaRPr lang="en-US" sz="24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134" r="70754"/>
          <a:stretch/>
        </p:blipFill>
        <p:spPr>
          <a:xfrm>
            <a:off x="7567125" y="2090057"/>
            <a:ext cx="3341533" cy="3895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1331" y="2519848"/>
            <a:ext cx="6394580" cy="2727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Cell labeling: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Drd1a-Cre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-dependent AAVs</a:t>
            </a:r>
            <a:endParaRPr 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</a:t>
            </a:r>
            <a:r>
              <a:rPr lang="en-US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i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A2a-Cre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-dependent AAVs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</a:t>
            </a:r>
            <a:r>
              <a:rPr lang="en-US" sz="24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-independent AAV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425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2051491"/>
            <a:ext cx="11212286" cy="44082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159852"/>
            <a:ext cx="10515600" cy="866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 smtClean="0"/>
              <a:t>Methods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9857" y="1156996"/>
            <a:ext cx="7210647" cy="89449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400" b="1" dirty="0" smtClean="0"/>
              <a:t>Monitor and segment behavior syllables: </a:t>
            </a:r>
            <a:r>
              <a:rPr lang="en-US" sz="2400" b="1" dirty="0" err="1" smtClean="0"/>
              <a:t>MoSeq</a:t>
            </a:r>
            <a:r>
              <a:rPr lang="en-US" sz="2400" b="1" dirty="0" smtClean="0"/>
              <a:t> algorithm</a:t>
            </a:r>
          </a:p>
        </p:txBody>
      </p:sp>
    </p:spTree>
    <p:extLst>
      <p:ext uri="{BB962C8B-B14F-4D97-AF65-F5344CB8AC3E}">
        <p14:creationId xmlns:p14="http://schemas.microsoft.com/office/powerpoint/2010/main" val="43349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mou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949" y="209476"/>
            <a:ext cx="8255000" cy="6148630"/>
          </a:xfrm>
        </p:spPr>
      </p:pic>
    </p:spTree>
    <p:extLst>
      <p:ext uri="{BB962C8B-B14F-4D97-AF65-F5344CB8AC3E}">
        <p14:creationId xmlns:p14="http://schemas.microsoft.com/office/powerpoint/2010/main" val="35135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Main claims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Identity of behavior syllables is </a:t>
            </a:r>
            <a:r>
              <a:rPr lang="en-US" b="1" dirty="0" smtClean="0">
                <a:solidFill>
                  <a:srgbClr val="0000FF"/>
                </a:solidFill>
              </a:rPr>
              <a:t>jointly encoded </a:t>
            </a:r>
            <a:r>
              <a:rPr lang="en-US" dirty="0" smtClean="0"/>
              <a:t>in the pattern of activity in direct and indirect pathways.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Activity in both pathways depends on the </a:t>
            </a:r>
            <a:r>
              <a:rPr lang="en-US" b="1" dirty="0" smtClean="0">
                <a:solidFill>
                  <a:srgbClr val="0000FF"/>
                </a:solidFill>
              </a:rPr>
              <a:t>context</a:t>
            </a:r>
            <a:r>
              <a:rPr lang="en-US" dirty="0" smtClean="0"/>
              <a:t> in which the syllable is expressed.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Lesion of the dorsolateral striatum (</a:t>
            </a:r>
            <a:r>
              <a:rPr lang="en-US" b="1" dirty="0" smtClean="0">
                <a:solidFill>
                  <a:srgbClr val="0000FF"/>
                </a:solidFill>
              </a:rPr>
              <a:t>DLS</a:t>
            </a:r>
            <a:r>
              <a:rPr lang="en-US" dirty="0" smtClean="0"/>
              <a:t>) alters the </a:t>
            </a:r>
            <a:r>
              <a:rPr lang="en-US" b="1" dirty="0" smtClean="0">
                <a:solidFill>
                  <a:srgbClr val="0000FF"/>
                </a:solidFill>
              </a:rPr>
              <a:t>expression and sequencing, </a:t>
            </a:r>
            <a:r>
              <a:rPr lang="en-US" dirty="0" smtClean="0"/>
              <a:t>but not the content, of behavioral syllables.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96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6753"/>
            <a:ext cx="10603667" cy="48460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976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b="0" dirty="0" smtClean="0"/>
              <a:t>Correlation between movement parameters and pathway activity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142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smtClean="0"/>
              <a:t>Syllables correspond to distinct direct-indirect pathway activity</a:t>
            </a:r>
            <a:endParaRPr lang="en-US" sz="2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871" t="1214" r="1865" b="44949"/>
          <a:stretch/>
        </p:blipFill>
        <p:spPr>
          <a:xfrm>
            <a:off x="2105279" y="2118369"/>
            <a:ext cx="7981441" cy="3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2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0" dirty="0" smtClean="0"/>
              <a:t>Morphologically related behavioral syllables were associated with similar waveforms</a:t>
            </a:r>
            <a:endParaRPr lang="en-US" sz="2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80" y="1918931"/>
            <a:ext cx="8333240" cy="46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249" y="214604"/>
            <a:ext cx="9602756" cy="1325563"/>
          </a:xfrm>
        </p:spPr>
        <p:txBody>
          <a:bodyPr>
            <a:normAutofit/>
          </a:bodyPr>
          <a:lstStyle/>
          <a:p>
            <a:r>
              <a:rPr lang="en-US" sz="2800" b="0" dirty="0" smtClean="0"/>
              <a:t>Successful decoding of syllable identity from neural activity</a:t>
            </a:r>
            <a:endParaRPr lang="en-US" sz="2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2766"/>
          <a:stretch/>
        </p:blipFill>
        <p:spPr>
          <a:xfrm>
            <a:off x="2360645" y="1474853"/>
            <a:ext cx="7333862" cy="48041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02378" y="1408670"/>
            <a:ext cx="2364260" cy="25043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5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Question</a:t>
            </a:r>
            <a:r>
              <a:rPr lang="en-US" sz="2800" b="0" dirty="0" smtClean="0"/>
              <a:t>: does the activity of direct-indirect pathway depend upon the context in which the syllable is expressed?</a:t>
            </a:r>
            <a:endParaRPr lang="en-US" sz="2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38" y="1690688"/>
            <a:ext cx="9912123" cy="40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66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5825" y="549789"/>
            <a:ext cx="2968689" cy="1099781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High-probability</a:t>
            </a:r>
            <a:r>
              <a:rPr lang="en-US" sz="2800" b="0" dirty="0" smtClean="0"/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transitions</a:t>
            </a:r>
            <a:endParaRPr lang="en-US" sz="28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01" y="1905292"/>
            <a:ext cx="9912123" cy="40926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934201" y="549789"/>
            <a:ext cx="2968689" cy="1099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 smtClean="0">
                <a:solidFill>
                  <a:srgbClr val="0000FF"/>
                </a:solidFill>
              </a:rPr>
              <a:t>Lower activity</a:t>
            </a:r>
            <a:endParaRPr lang="en-US" sz="2800" b="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728995" y="1099679"/>
            <a:ext cx="858417" cy="0"/>
          </a:xfrm>
          <a:prstGeom prst="straightConnector1">
            <a:avLst/>
          </a:prstGeom>
          <a:ln w="666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6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behavior is often composed of sequences of discrete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1556233"/>
            <a:ext cx="5105400" cy="27117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0786" y="4368017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Aldridge et al., 1993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71" y="785813"/>
            <a:ext cx="2524125" cy="1809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50" y="2624540"/>
            <a:ext cx="5772150" cy="1714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94" y="4267954"/>
            <a:ext cx="4887440" cy="31321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29634" y="4374100"/>
            <a:ext cx="243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Goldberg &amp; Fee, 2011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05067" y="6262637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Seeds et al., 2014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20100" y="5272892"/>
            <a:ext cx="340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are these sequences encoded and coordinated without external input?</a:t>
            </a:r>
          </a:p>
        </p:txBody>
      </p:sp>
    </p:spTree>
    <p:extLst>
      <p:ext uri="{BB962C8B-B14F-4D97-AF65-F5344CB8AC3E}">
        <p14:creationId xmlns:p14="http://schemas.microsoft.com/office/powerpoint/2010/main" val="331536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2030899"/>
            <a:ext cx="10515600" cy="40433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49" y="1825625"/>
            <a:ext cx="9699901" cy="379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31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context for each type of syllable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8" y="1887780"/>
            <a:ext cx="11154455" cy="422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60" y="1428814"/>
            <a:ext cx="11334361" cy="1157614"/>
          </a:xfrm>
        </p:spPr>
        <p:txBody>
          <a:bodyPr>
            <a:normAutofit/>
          </a:bodyPr>
          <a:lstStyle/>
          <a:p>
            <a:r>
              <a:rPr lang="en-US" sz="2400" b="0" i="1" dirty="0" smtClean="0"/>
              <a:t>Populations</a:t>
            </a:r>
            <a:r>
              <a:rPr lang="en-US" sz="2400" b="0" dirty="0" smtClean="0"/>
              <a:t> of neurons in both pathways are active </a:t>
            </a:r>
            <a:r>
              <a:rPr lang="en-US" sz="2400" dirty="0" smtClean="0">
                <a:solidFill>
                  <a:srgbClr val="0000FF"/>
                </a:solidFill>
              </a:rPr>
              <a:t>around syllable transitions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34" r="70754"/>
          <a:stretch/>
        </p:blipFill>
        <p:spPr>
          <a:xfrm>
            <a:off x="1978087" y="2493121"/>
            <a:ext cx="3341533" cy="3895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2613" t="12513" r="-336"/>
          <a:stretch/>
        </p:blipFill>
        <p:spPr>
          <a:xfrm>
            <a:off x="6711818" y="2771691"/>
            <a:ext cx="3859763" cy="370774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10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An ensemble code of behavioral syllables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2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950" y="1635934"/>
            <a:ext cx="10638453" cy="696719"/>
          </a:xfrm>
        </p:spPr>
        <p:txBody>
          <a:bodyPr>
            <a:noAutofit/>
          </a:bodyPr>
          <a:lstStyle/>
          <a:p>
            <a:r>
              <a:rPr lang="en-US" sz="2400" i="1" dirty="0" smtClean="0"/>
              <a:t>Different groups of neurons</a:t>
            </a:r>
            <a:r>
              <a:rPr lang="en-US" sz="2400" dirty="0" smtClean="0"/>
              <a:t> are active at each instance of a syllable, but </a:t>
            </a:r>
            <a:r>
              <a:rPr lang="en-US" sz="2400" i="1" dirty="0" smtClean="0"/>
              <a:t>overall population statistics </a:t>
            </a:r>
            <a:r>
              <a:rPr lang="en-US" sz="2400" dirty="0" smtClean="0"/>
              <a:t>code for behavioral syllables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7681"/>
          <a:stretch/>
        </p:blipFill>
        <p:spPr>
          <a:xfrm>
            <a:off x="548950" y="2576788"/>
            <a:ext cx="3416787" cy="393722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0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An ensemble code of behavioral syllables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848" t="63097" r="2576" b="782"/>
          <a:stretch/>
        </p:blipFill>
        <p:spPr>
          <a:xfrm>
            <a:off x="4147253" y="3902881"/>
            <a:ext cx="7718506" cy="1583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695" t="-782" r="2126" b="92317"/>
          <a:stretch/>
        </p:blipFill>
        <p:spPr>
          <a:xfrm>
            <a:off x="4664765" y="3287155"/>
            <a:ext cx="7200994" cy="3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310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An ensemble code of behavioral syllables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2107094"/>
            <a:ext cx="37106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Ensemble activity: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similar within syllable than across syllables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Gives better than chance performance for 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decoding of behavioral syllables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824" t="47231" r="40768" b="2365"/>
          <a:stretch/>
        </p:blipFill>
        <p:spPr>
          <a:xfrm>
            <a:off x="7705905" y="2601816"/>
            <a:ext cx="4170879" cy="279620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346713" y="1437151"/>
            <a:ext cx="3220278" cy="4706267"/>
            <a:chOff x="3962400" y="1635934"/>
            <a:chExt cx="3220278" cy="47062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2971" r="73628"/>
            <a:stretch/>
          </p:blipFill>
          <p:spPr>
            <a:xfrm>
              <a:off x="4303409" y="1775791"/>
              <a:ext cx="2879269" cy="456641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962400" y="1635934"/>
              <a:ext cx="927652" cy="471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7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3" y="1330462"/>
            <a:ext cx="11456533" cy="465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310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An ensemble code of behavioral syllables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03243" y="1895059"/>
            <a:ext cx="4740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Effect of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sequence context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 neurons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show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increased or decreased activity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high-probability sequences.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However, 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inhibition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 high-probability sequences.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736072" y="1635934"/>
            <a:ext cx="4617728" cy="5075583"/>
            <a:chOff x="7161992" y="1782417"/>
            <a:chExt cx="4617728" cy="5075583"/>
          </a:xfrm>
        </p:grpSpPr>
        <p:grpSp>
          <p:nvGrpSpPr>
            <p:cNvPr id="3" name="Group 2"/>
            <p:cNvGrpSpPr/>
            <p:nvPr/>
          </p:nvGrpSpPr>
          <p:grpSpPr>
            <a:xfrm>
              <a:off x="7711304" y="1782417"/>
              <a:ext cx="4068416" cy="5075583"/>
              <a:chOff x="5936974" y="1550504"/>
              <a:chExt cx="4068416" cy="5075583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70677" t="8472" r="1313" b="111"/>
              <a:stretch/>
            </p:blipFill>
            <p:spPr>
              <a:xfrm>
                <a:off x="6467061" y="1550504"/>
                <a:ext cx="3538329" cy="4978026"/>
              </a:xfrm>
              <a:prstGeom prst="rect">
                <a:avLst/>
              </a:prstGeom>
            </p:spPr>
          </p:pic>
          <p:sp>
            <p:nvSpPr>
              <p:cNvPr id="2" name="Rectangle 1"/>
              <p:cNvSpPr/>
              <p:nvPr/>
            </p:nvSpPr>
            <p:spPr>
              <a:xfrm>
                <a:off x="5936974" y="3087757"/>
                <a:ext cx="702365" cy="3538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7251761" y="2676940"/>
              <a:ext cx="8386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irect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61992" y="5075583"/>
              <a:ext cx="10182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Indirect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795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643" y="494627"/>
            <a:ext cx="10515600" cy="1325563"/>
          </a:xfrm>
        </p:spPr>
        <p:txBody>
          <a:bodyPr/>
          <a:lstStyle/>
          <a:p>
            <a:r>
              <a:rPr lang="en-US" dirty="0" smtClean="0"/>
              <a:t>Lesion of the DLS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008" b="51547"/>
          <a:stretch/>
        </p:blipFill>
        <p:spPr>
          <a:xfrm>
            <a:off x="5236298" y="313935"/>
            <a:ext cx="3298034" cy="2854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1695" y="2569258"/>
            <a:ext cx="36676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DLS lesion: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Does not alter 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 behavioral syllables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Changes the 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frequency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 syllables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3" t="48890" r="69885" b="216"/>
          <a:stretch/>
        </p:blipFill>
        <p:spPr>
          <a:xfrm>
            <a:off x="9196178" y="397698"/>
            <a:ext cx="2884005" cy="3695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2477" r="242" b="52060"/>
          <a:stretch/>
        </p:blipFill>
        <p:spPr>
          <a:xfrm>
            <a:off x="5236298" y="3265845"/>
            <a:ext cx="5169969" cy="324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643" y="494627"/>
            <a:ext cx="10515600" cy="1325563"/>
          </a:xfrm>
        </p:spPr>
        <p:txBody>
          <a:bodyPr/>
          <a:lstStyle/>
          <a:p>
            <a:r>
              <a:rPr lang="en-US" dirty="0" smtClean="0"/>
              <a:t>Lesion of the DLS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643" y="2529502"/>
            <a:ext cx="41843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DLS lesion: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Changes the 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 probability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between syllables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in </a:t>
            </a:r>
            <a:r>
              <a:rPr lang="en-US" sz="24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random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sequences of syllables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668" t="48099" r="2450" b="429"/>
          <a:stretch/>
        </p:blipFill>
        <p:spPr>
          <a:xfrm>
            <a:off x="4916555" y="2197692"/>
            <a:ext cx="6835181" cy="38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8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497"/>
            <a:ext cx="10515600" cy="1325563"/>
          </a:xfrm>
        </p:spPr>
        <p:txBody>
          <a:bodyPr/>
          <a:lstStyle/>
          <a:p>
            <a:r>
              <a:rPr lang="en-US" dirty="0" smtClean="0"/>
              <a:t>Lesion of the DLS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871" y="1674916"/>
            <a:ext cx="375036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DLS lesion:</a:t>
            </a:r>
          </a:p>
          <a:p>
            <a:endParaRPr lang="en-US" sz="2400" dirty="0"/>
          </a:p>
          <a:p>
            <a:r>
              <a:rPr lang="en-US" sz="2400" b="1" dirty="0" smtClean="0">
                <a:solidFill>
                  <a:srgbClr val="0000FF"/>
                </a:solidFill>
              </a:rPr>
              <a:t>Reduces avoidance behavior </a:t>
            </a:r>
            <a:r>
              <a:rPr lang="en-US" sz="2400" dirty="0" smtClean="0"/>
              <a:t>after fox TMT exposure</a:t>
            </a:r>
          </a:p>
          <a:p>
            <a:endParaRPr lang="en-US" sz="2400" dirty="0"/>
          </a:p>
          <a:p>
            <a:r>
              <a:rPr lang="en-US" sz="2400" dirty="0" smtClean="0"/>
              <a:t>Avoidance behavior was shown to involve </a:t>
            </a:r>
            <a:r>
              <a:rPr lang="en-US" sz="2400" b="1" dirty="0" smtClean="0">
                <a:solidFill>
                  <a:srgbClr val="0000FF"/>
                </a:solidFill>
              </a:rPr>
              <a:t>changes in syllable transition frequency </a:t>
            </a:r>
            <a:r>
              <a:rPr lang="en-US" sz="2400" dirty="0" smtClean="0"/>
              <a:t>(</a:t>
            </a:r>
            <a:r>
              <a:rPr lang="en-US" sz="2400" dirty="0" err="1" smtClean="0"/>
              <a:t>Wiltschko</a:t>
            </a:r>
            <a:r>
              <a:rPr lang="en-US" sz="2400" dirty="0" smtClean="0"/>
              <a:t> et al., 2015)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22"/>
          <a:stretch/>
        </p:blipFill>
        <p:spPr>
          <a:xfrm>
            <a:off x="4096237" y="1428060"/>
            <a:ext cx="8095763" cy="32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basal ganglia and action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175" y="2201946"/>
            <a:ext cx="5562600" cy="3655698"/>
          </a:xfrm>
        </p:spPr>
        <p:txBody>
          <a:bodyPr>
            <a:normAutofit fontScale="92500" lnSpcReduction="20000"/>
          </a:bodyPr>
          <a:lstStyle/>
          <a:p>
            <a:endParaRPr lang="en-US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Traditional model of action selection: </a:t>
            </a:r>
          </a:p>
          <a:p>
            <a:pPr marL="0" indent="0">
              <a:buNone/>
            </a:pPr>
            <a:r>
              <a:rPr lang="en-US" dirty="0" smtClean="0"/>
              <a:t>direct-indirect pathway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Direct pathway </a:t>
            </a:r>
            <a:r>
              <a:rPr lang="en-US" b="1" dirty="0" smtClean="0"/>
              <a:t>(D2 cells) </a:t>
            </a:r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</a:t>
            </a:r>
            <a:r>
              <a:rPr lang="en-US" dirty="0" smtClean="0"/>
              <a:t>selects actions</a:t>
            </a:r>
          </a:p>
          <a:p>
            <a:endParaRPr lang="en-US" dirty="0" smtClean="0"/>
          </a:p>
          <a:p>
            <a:r>
              <a:rPr lang="en-US" b="1" dirty="0" smtClean="0">
                <a:solidFill>
                  <a:srgbClr val="00B050"/>
                </a:solidFill>
              </a:rPr>
              <a:t>Indirect pathway </a:t>
            </a:r>
            <a:r>
              <a:rPr lang="en-US" b="1" dirty="0" smtClean="0"/>
              <a:t>(D1 cells) </a:t>
            </a:r>
            <a:r>
              <a:rPr lang="en-US" dirty="0" smtClean="0"/>
              <a:t>inhibits unwanted behaviors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75" y="2560098"/>
            <a:ext cx="5648997" cy="2939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6382" y="636890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Stewart et al., 2010</a:t>
            </a:r>
          </a:p>
        </p:txBody>
      </p:sp>
    </p:spTree>
    <p:extLst>
      <p:ext uri="{BB962C8B-B14F-4D97-AF65-F5344CB8AC3E}">
        <p14:creationId xmlns:p14="http://schemas.microsoft.com/office/powerpoint/2010/main" val="407174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DLS encodes behavioral syllables and </a:t>
            </a:r>
            <a:r>
              <a:rPr lang="en-US" dirty="0" smtClean="0"/>
              <a:t>grammar</a:t>
            </a:r>
          </a:p>
          <a:p>
            <a:pPr lvl="1"/>
            <a:r>
              <a:rPr lang="en-US" dirty="0" smtClean="0"/>
              <a:t>DLS systematically encodes </a:t>
            </a:r>
            <a:r>
              <a:rPr lang="en-US" smtClean="0"/>
              <a:t>syllable contents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Decorrelations at short time scales across syllables </a:t>
            </a:r>
            <a:r>
              <a:rPr lang="en-US" dirty="0" smtClean="0">
                <a:sym typeface="Wingdings" panose="05000000000000000000" pitchFamily="2" charset="2"/>
              </a:rPr>
              <a:t> complementary code for behavior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Future work: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Record from other sub-regions of dorsal striatum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Investigate longer-timescale structure of behavior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Investigate interaction between behavioral variability and reward to generate precise learned behavioral sequences.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3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00" y="149225"/>
            <a:ext cx="10515600" cy="1325563"/>
          </a:xfrm>
        </p:spPr>
        <p:txBody>
          <a:bodyPr/>
          <a:lstStyle/>
          <a:p>
            <a:r>
              <a:rPr lang="en-US" dirty="0" smtClean="0"/>
              <a:t>The basal ganglia and action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86" y="2440302"/>
            <a:ext cx="4553172" cy="336359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However, </a:t>
            </a:r>
            <a:r>
              <a:rPr lang="en-US" i="1" dirty="0"/>
              <a:t>Cui et al., 2014</a:t>
            </a:r>
            <a:r>
              <a:rPr lang="en-US" dirty="0"/>
              <a:t>: both pathways are </a:t>
            </a:r>
            <a:r>
              <a:rPr lang="en-US" dirty="0" smtClean="0"/>
              <a:t>activated during an 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73882" y="6488668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Cui et al., 2014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0" y="1249362"/>
            <a:ext cx="5911850" cy="50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395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The basal ganglia encodes kinematics of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9976"/>
            <a:ext cx="10515600" cy="3597874"/>
          </a:xfrm>
        </p:spPr>
        <p:txBody>
          <a:bodyPr>
            <a:normAutofit/>
          </a:bodyPr>
          <a:lstStyle/>
          <a:p>
            <a:r>
              <a:rPr lang="en-US" dirty="0" smtClean="0"/>
              <a:t>Within dorsal striatum, neural correlates have been found for</a:t>
            </a:r>
          </a:p>
          <a:p>
            <a:pPr lvl="1"/>
            <a:r>
              <a:rPr lang="en-US" dirty="0" smtClean="0"/>
              <a:t>Body velocity</a:t>
            </a:r>
          </a:p>
          <a:p>
            <a:pPr lvl="1"/>
            <a:r>
              <a:rPr lang="en-US" dirty="0" smtClean="0"/>
              <a:t>Speed of head movements</a:t>
            </a:r>
          </a:p>
          <a:p>
            <a:pPr lvl="1"/>
            <a:r>
              <a:rPr lang="en-US" dirty="0" smtClean="0"/>
              <a:t>Turn angle</a:t>
            </a:r>
          </a:p>
          <a:p>
            <a:pPr lvl="1"/>
            <a:r>
              <a:rPr lang="en-US" dirty="0" smtClean="0"/>
              <a:t>Reaching kinematics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Striatal activity can represent start and stop of an action </a:t>
            </a:r>
            <a:r>
              <a:rPr lang="en-US" dirty="0" smtClean="0"/>
              <a:t>sequence (</a:t>
            </a:r>
            <a:r>
              <a:rPr lang="en-US" i="1" dirty="0" err="1" smtClean="0"/>
              <a:t>Jin</a:t>
            </a:r>
            <a:r>
              <a:rPr lang="en-US" i="1" dirty="0" smtClean="0"/>
              <a:t> and Costa, 2010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699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Lesion of dorsolateral striatum (DLS) alters grooming sequence in rodents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1233"/>
            <a:ext cx="5810250" cy="308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00" y="2175914"/>
            <a:ext cx="4267200" cy="3101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92586" y="631574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Aldridge et al., 1993</a:t>
            </a:r>
          </a:p>
        </p:txBody>
      </p:sp>
    </p:spTree>
    <p:extLst>
      <p:ext uri="{BB962C8B-B14F-4D97-AF65-F5344CB8AC3E}">
        <p14:creationId xmlns:p14="http://schemas.microsoft.com/office/powerpoint/2010/main" val="1182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question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36850" y="1890127"/>
            <a:ext cx="671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might activities in the direct and indirect pathways contribute to </a:t>
            </a: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behavioral sequencing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in mice?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8079" y="3915037"/>
            <a:ext cx="3710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Natural behavior “syllables” 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Wiltschko</a:t>
            </a:r>
            <a:r>
              <a:rPr lang="en-US" i="1" dirty="0" smtClean="0">
                <a:latin typeface="Arial" panose="020B0604020202020204" pitchFamily="34" charset="0"/>
                <a:cs typeface="Arial" panose="020B0604020202020204" pitchFamily="34" charset="0"/>
              </a:rPr>
              <a:t> et al., 2015)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35897"/>
            <a:ext cx="4246563" cy="36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26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878" y="507267"/>
            <a:ext cx="10515600" cy="86651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Methods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347" y="2006083"/>
            <a:ext cx="7727302" cy="4105470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b="1" dirty="0" smtClean="0"/>
              <a:t>Monitor direct-indirect pathway overall activity: multicolor </a:t>
            </a:r>
            <a:r>
              <a:rPr lang="en-US" sz="2400" b="1" dirty="0"/>
              <a:t>photometry </a:t>
            </a:r>
            <a:r>
              <a:rPr lang="en-US" sz="2400" b="1" dirty="0" smtClean="0"/>
              <a:t>system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i="1" dirty="0" smtClean="0"/>
              <a:t>-  Drd1a-Cre </a:t>
            </a:r>
            <a:r>
              <a:rPr lang="en-US" sz="2400" dirty="0" smtClean="0"/>
              <a:t>mice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Direct</a:t>
            </a:r>
            <a:r>
              <a:rPr lang="en-US" sz="2400" dirty="0" smtClean="0"/>
              <a:t>: </a:t>
            </a:r>
            <a:r>
              <a:rPr lang="en-US" sz="2400" dirty="0" err="1" smtClean="0"/>
              <a:t>Cre</a:t>
            </a:r>
            <a:r>
              <a:rPr lang="en-US" sz="2400" dirty="0" smtClean="0"/>
              <a:t>-On AAV expressing </a:t>
            </a:r>
            <a:r>
              <a:rPr lang="en-US" sz="2400" b="1" dirty="0" smtClean="0">
                <a:solidFill>
                  <a:srgbClr val="FF0000"/>
                </a:solidFill>
              </a:rPr>
              <a:t>jRCaMP1b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smtClean="0">
                <a:solidFill>
                  <a:srgbClr val="00B050"/>
                </a:solidFill>
              </a:rPr>
              <a:t>Indirect</a:t>
            </a:r>
            <a:r>
              <a:rPr lang="en-US" sz="2400" dirty="0" smtClean="0"/>
              <a:t>: </a:t>
            </a:r>
            <a:r>
              <a:rPr lang="en-US" sz="2400" dirty="0" err="1" smtClean="0"/>
              <a:t>Cre</a:t>
            </a:r>
            <a:r>
              <a:rPr lang="en-US" sz="2400" dirty="0" smtClean="0"/>
              <a:t>-Off AAV expressing </a:t>
            </a:r>
            <a:r>
              <a:rPr lang="en-US" sz="2400" b="1" dirty="0" smtClean="0">
                <a:solidFill>
                  <a:srgbClr val="00B050"/>
                </a:solidFill>
              </a:rPr>
              <a:t>GCaMP6s</a:t>
            </a:r>
            <a:r>
              <a:rPr lang="en-US" sz="24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909" r="70587"/>
          <a:stretch/>
        </p:blipFill>
        <p:spPr>
          <a:xfrm>
            <a:off x="7948854" y="741482"/>
            <a:ext cx="3574453" cy="58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7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9413"/>
          <a:stretch/>
        </p:blipFill>
        <p:spPr>
          <a:xfrm>
            <a:off x="2630582" y="1781777"/>
            <a:ext cx="6308145" cy="460727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159852"/>
            <a:ext cx="10515600" cy="866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smtClean="0"/>
              <a:t>Methods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640702" y="1191706"/>
            <a:ext cx="1097591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 direct-indirect pathway </a:t>
            </a:r>
            <a:r>
              <a:rPr lang="en-US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overall activity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multicolor </a:t>
            </a: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photometry system</a:t>
            </a:r>
          </a:p>
        </p:txBody>
      </p:sp>
    </p:spTree>
    <p:extLst>
      <p:ext uri="{BB962C8B-B14F-4D97-AF65-F5344CB8AC3E}">
        <p14:creationId xmlns:p14="http://schemas.microsoft.com/office/powerpoint/2010/main" val="3106266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646</Words>
  <Application>Microsoft Office PowerPoint</Application>
  <PresentationFormat>Widescreen</PresentationFormat>
  <Paragraphs>120</Paragraphs>
  <Slides>30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The Striatum Organizes 3D Behavior via Moment-to-Moment Action Selection</vt:lpstr>
      <vt:lpstr>Animal behavior is often composed of sequences of discrete components</vt:lpstr>
      <vt:lpstr>The basal ganglia and action selection</vt:lpstr>
      <vt:lpstr>The basal ganglia and action selection</vt:lpstr>
      <vt:lpstr>The basal ganglia encodes kinematics of behavior</vt:lpstr>
      <vt:lpstr>Lesion of dorsolateral striatum (DLS) alters grooming sequence in rodents</vt:lpstr>
      <vt:lpstr>Main question</vt:lpstr>
      <vt:lpstr>Methods</vt:lpstr>
      <vt:lpstr>PowerPoint Presentation</vt:lpstr>
      <vt:lpstr>PowerPoint Presentation</vt:lpstr>
      <vt:lpstr>PowerPoint Presentation</vt:lpstr>
      <vt:lpstr>PowerPoint Presentation</vt:lpstr>
      <vt:lpstr>Main claims</vt:lpstr>
      <vt:lpstr>PowerPoint Presentation</vt:lpstr>
      <vt:lpstr>Syllables correspond to distinct direct-indirect pathway activity</vt:lpstr>
      <vt:lpstr>Morphologically related behavioral syllables were associated with similar waveforms</vt:lpstr>
      <vt:lpstr>Successful decoding of syllable identity from neural activity</vt:lpstr>
      <vt:lpstr>Question: does the activity of direct-indirect pathway depend upon the context in which the syllable is expressed?</vt:lpstr>
      <vt:lpstr>High-probability transitions</vt:lpstr>
      <vt:lpstr>PowerPoint Presentation</vt:lpstr>
      <vt:lpstr>Effect of context for each type of syllable</vt:lpstr>
      <vt:lpstr>Populations of neurons in both pathways are active around syllable transitions</vt:lpstr>
      <vt:lpstr>PowerPoint Presentation</vt:lpstr>
      <vt:lpstr>PowerPoint Presentation</vt:lpstr>
      <vt:lpstr>PowerPoint Presentation</vt:lpstr>
      <vt:lpstr>PowerPoint Presentation</vt:lpstr>
      <vt:lpstr>Lesion of the DLS</vt:lpstr>
      <vt:lpstr>Lesion of the DLS</vt:lpstr>
      <vt:lpstr>Lesion of the DLS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Striatum Organizes 3D Behavior via Moment-to-Moment Action Selection</dc:title>
  <dc:creator>SurLab</dc:creator>
  <cp:lastModifiedBy>Le Nhat</cp:lastModifiedBy>
  <cp:revision>100</cp:revision>
  <dcterms:created xsi:type="dcterms:W3CDTF">2018-06-19T21:56:29Z</dcterms:created>
  <dcterms:modified xsi:type="dcterms:W3CDTF">2018-07-05T15:40:54Z</dcterms:modified>
</cp:coreProperties>
</file>